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DM Sans Bold" charset="1" panose="00000000000000000000"/>
      <p:regular r:id="rId27"/>
    </p:embeddedFont>
    <p:embeddedFont>
      <p:font typeface="DM Sans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57162">
            <a:off x="6726106" y="-2131970"/>
            <a:ext cx="12950336" cy="14550940"/>
          </a:xfrm>
          <a:custGeom>
            <a:avLst/>
            <a:gdLst/>
            <a:ahLst/>
            <a:cxnLst/>
            <a:rect r="r" b="b" t="t" l="l"/>
            <a:pathLst>
              <a:path h="14550940" w="12950336">
                <a:moveTo>
                  <a:pt x="0" y="0"/>
                </a:moveTo>
                <a:lnTo>
                  <a:pt x="12950337" y="0"/>
                </a:lnTo>
                <a:lnTo>
                  <a:pt x="12950337" y="14550940"/>
                </a:lnTo>
                <a:lnTo>
                  <a:pt x="0" y="14550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63599" y="2079625"/>
            <a:ext cx="5163663" cy="6684641"/>
            <a:chOff x="0" y="0"/>
            <a:chExt cx="1359977" cy="17605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59977" cy="1760564"/>
            </a:xfrm>
            <a:custGeom>
              <a:avLst/>
              <a:gdLst/>
              <a:ahLst/>
              <a:cxnLst/>
              <a:rect r="r" b="b" t="t" l="l"/>
              <a:pathLst>
                <a:path h="1760564" w="1359977">
                  <a:moveTo>
                    <a:pt x="23989" y="0"/>
                  </a:moveTo>
                  <a:lnTo>
                    <a:pt x="1335988" y="0"/>
                  </a:lnTo>
                  <a:cubicBezTo>
                    <a:pt x="1342351" y="0"/>
                    <a:pt x="1348452" y="2527"/>
                    <a:pt x="1352951" y="7026"/>
                  </a:cubicBezTo>
                  <a:cubicBezTo>
                    <a:pt x="1357450" y="11525"/>
                    <a:pt x="1359977" y="17627"/>
                    <a:pt x="1359977" y="23989"/>
                  </a:cubicBezTo>
                  <a:lnTo>
                    <a:pt x="1359977" y="1736575"/>
                  </a:lnTo>
                  <a:cubicBezTo>
                    <a:pt x="1359977" y="1742937"/>
                    <a:pt x="1357450" y="1749039"/>
                    <a:pt x="1352951" y="1753538"/>
                  </a:cubicBezTo>
                  <a:cubicBezTo>
                    <a:pt x="1348452" y="1758036"/>
                    <a:pt x="1342351" y="1760564"/>
                    <a:pt x="1335988" y="1760564"/>
                  </a:cubicBezTo>
                  <a:lnTo>
                    <a:pt x="23989" y="1760564"/>
                  </a:lnTo>
                  <a:cubicBezTo>
                    <a:pt x="10740" y="1760564"/>
                    <a:pt x="0" y="1749824"/>
                    <a:pt x="0" y="1736575"/>
                  </a:cubicBezTo>
                  <a:lnTo>
                    <a:pt x="0" y="23989"/>
                  </a:lnTo>
                  <a:cubicBezTo>
                    <a:pt x="0" y="10740"/>
                    <a:pt x="10740" y="0"/>
                    <a:pt x="23989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1359977" cy="1741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03540" y="1812739"/>
            <a:ext cx="5326768" cy="6661521"/>
          </a:xfrm>
          <a:custGeom>
            <a:avLst/>
            <a:gdLst/>
            <a:ahLst/>
            <a:cxnLst/>
            <a:rect r="r" b="b" t="t" l="l"/>
            <a:pathLst>
              <a:path h="6661521" w="5326768">
                <a:moveTo>
                  <a:pt x="0" y="0"/>
                </a:moveTo>
                <a:lnTo>
                  <a:pt x="5326768" y="0"/>
                </a:lnTo>
                <a:lnTo>
                  <a:pt x="5326768" y="6661522"/>
                </a:lnTo>
                <a:lnTo>
                  <a:pt x="0" y="66615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17304" y="4416828"/>
            <a:ext cx="8997046" cy="2631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95"/>
              </a:lnSpc>
            </a:pPr>
            <a:r>
              <a:rPr lang="en-US" sz="6384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The Next</a:t>
            </a:r>
          </a:p>
          <a:p>
            <a:pPr algn="just">
              <a:lnSpc>
                <a:spcPts val="6895"/>
              </a:lnSpc>
            </a:pPr>
            <a:r>
              <a:rPr lang="en-US" sz="6384" b="true">
                <a:solidFill>
                  <a:srgbClr val="00C9FF"/>
                </a:solidFill>
                <a:latin typeface="DM Sans Bold"/>
                <a:ea typeface="DM Sans Bold"/>
                <a:cs typeface="DM Sans Bold"/>
                <a:sym typeface="DM Sans Bold"/>
              </a:rPr>
              <a:t>Workspace</a:t>
            </a:r>
            <a:r>
              <a:rPr lang="en-US" sz="6384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Revolution </a:t>
            </a:r>
          </a:p>
          <a:p>
            <a:pPr algn="just">
              <a:lnSpc>
                <a:spcPts val="6895"/>
              </a:lnSpc>
            </a:pPr>
            <a:r>
              <a:rPr lang="en-US" sz="6384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Is Global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17304" y="7288788"/>
            <a:ext cx="8495383" cy="83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0"/>
              </a:lnSpc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Exploring Coworking Potential in the Age of </a:t>
            </a:r>
            <a:r>
              <a:rPr lang="en-US" sz="3000">
                <a:solidFill>
                  <a:srgbClr val="00C9FF"/>
                </a:solidFill>
                <a:latin typeface="DM Sans"/>
                <a:ea typeface="DM Sans"/>
                <a:cs typeface="DM Sans"/>
                <a:sym typeface="DM Sans"/>
              </a:rPr>
              <a:t>Digital Nomads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079132">
            <a:off x="-910381" y="-2329258"/>
            <a:ext cx="13517564" cy="17291046"/>
          </a:xfrm>
          <a:custGeom>
            <a:avLst/>
            <a:gdLst/>
            <a:ahLst/>
            <a:cxnLst/>
            <a:rect r="r" b="b" t="t" l="l"/>
            <a:pathLst>
              <a:path h="17291046" w="13517564">
                <a:moveTo>
                  <a:pt x="0" y="0"/>
                </a:moveTo>
                <a:lnTo>
                  <a:pt x="13517564" y="0"/>
                </a:lnTo>
                <a:lnTo>
                  <a:pt x="13517564" y="17291047"/>
                </a:lnTo>
                <a:lnTo>
                  <a:pt x="0" y="17291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22" t="0" r="-692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45105" y="1848253"/>
            <a:ext cx="8635326" cy="7182251"/>
            <a:chOff x="0" y="0"/>
            <a:chExt cx="2274325" cy="18916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74325" cy="1891622"/>
            </a:xfrm>
            <a:custGeom>
              <a:avLst/>
              <a:gdLst/>
              <a:ahLst/>
              <a:cxnLst/>
              <a:rect r="r" b="b" t="t" l="l"/>
              <a:pathLst>
                <a:path h="1891622" w="2274325">
                  <a:moveTo>
                    <a:pt x="14345" y="0"/>
                  </a:moveTo>
                  <a:lnTo>
                    <a:pt x="2259980" y="0"/>
                  </a:lnTo>
                  <a:cubicBezTo>
                    <a:pt x="2267902" y="0"/>
                    <a:pt x="2274325" y="6422"/>
                    <a:pt x="2274325" y="14345"/>
                  </a:cubicBezTo>
                  <a:lnTo>
                    <a:pt x="2274325" y="1877277"/>
                  </a:lnTo>
                  <a:cubicBezTo>
                    <a:pt x="2274325" y="1885199"/>
                    <a:pt x="2267902" y="1891622"/>
                    <a:pt x="2259980" y="1891622"/>
                  </a:cubicBezTo>
                  <a:lnTo>
                    <a:pt x="14345" y="1891622"/>
                  </a:lnTo>
                  <a:cubicBezTo>
                    <a:pt x="6422" y="1891622"/>
                    <a:pt x="0" y="1885199"/>
                    <a:pt x="0" y="1877277"/>
                  </a:cubicBezTo>
                  <a:lnTo>
                    <a:pt x="0" y="14345"/>
                  </a:lnTo>
                  <a:cubicBezTo>
                    <a:pt x="0" y="6422"/>
                    <a:pt x="6422" y="0"/>
                    <a:pt x="14345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2274325" cy="1872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545330" y="1659275"/>
            <a:ext cx="8713970" cy="7151616"/>
          </a:xfrm>
          <a:custGeom>
            <a:avLst/>
            <a:gdLst/>
            <a:ahLst/>
            <a:cxnLst/>
            <a:rect r="r" b="b" t="t" l="l"/>
            <a:pathLst>
              <a:path h="7151616" w="8713970">
                <a:moveTo>
                  <a:pt x="0" y="0"/>
                </a:moveTo>
                <a:lnTo>
                  <a:pt x="8713970" y="0"/>
                </a:lnTo>
                <a:lnTo>
                  <a:pt x="8713970" y="7151616"/>
                </a:lnTo>
                <a:lnTo>
                  <a:pt x="0" y="715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97969" y="766460"/>
            <a:ext cx="6714390" cy="2875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60"/>
              </a:lnSpc>
            </a:pPr>
            <a:r>
              <a:rPr lang="en-US" sz="80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What Drives Nomads' City Preference?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7969" y="4029279"/>
            <a:ext cx="6996043" cy="1118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87"/>
              </a:lnSpc>
            </a:pPr>
            <a:r>
              <a:rPr lang="en-US" sz="27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How </a:t>
            </a:r>
            <a:r>
              <a:rPr lang="en-US" sz="2766">
                <a:solidFill>
                  <a:srgbClr val="00C9FF"/>
                </a:solidFill>
                <a:latin typeface="DM Sans"/>
                <a:ea typeface="DM Sans"/>
                <a:cs typeface="DM Sans"/>
                <a:sym typeface="DM Sans"/>
              </a:rPr>
              <a:t>lifestyle, cost, and internet</a:t>
            </a:r>
            <a:r>
              <a:rPr lang="en-US" sz="27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correlate with </a:t>
            </a:r>
            <a:r>
              <a:rPr lang="en-US" sz="2766">
                <a:solidFill>
                  <a:srgbClr val="00C9FF"/>
                </a:solidFill>
                <a:latin typeface="DM Sans"/>
                <a:ea typeface="DM Sans"/>
                <a:cs typeface="DM Sans"/>
                <a:sym typeface="DM Sans"/>
              </a:rPr>
              <a:t>city rankings</a:t>
            </a:r>
            <a:r>
              <a:rPr lang="en-US" sz="27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just">
              <a:lnSpc>
                <a:spcPts val="2987"/>
              </a:lnSpc>
            </a:pPr>
            <a:r>
              <a:rPr lang="en-US" sz="27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Ranking data sourced from </a:t>
            </a:r>
            <a:r>
              <a:rPr lang="en-US" sz="2766">
                <a:solidFill>
                  <a:srgbClr val="00C9FF"/>
                </a:solidFill>
                <a:latin typeface="DM Sans"/>
                <a:ea typeface="DM Sans"/>
                <a:cs typeface="DM Sans"/>
                <a:sym typeface="DM Sans"/>
              </a:rPr>
              <a:t>Nomadlist.com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597969" y="5528763"/>
            <a:ext cx="2207321" cy="0"/>
          </a:xfrm>
          <a:prstGeom prst="line">
            <a:avLst/>
          </a:prstGeom>
          <a:ln cap="flat" w="57150">
            <a:solidFill>
              <a:srgbClr val="00C9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57162">
            <a:off x="-2971560" y="-3968463"/>
            <a:ext cx="12463164" cy="14003556"/>
          </a:xfrm>
          <a:custGeom>
            <a:avLst/>
            <a:gdLst/>
            <a:ahLst/>
            <a:cxnLst/>
            <a:rect r="r" b="b" t="t" l="l"/>
            <a:pathLst>
              <a:path h="14003556" w="12463164">
                <a:moveTo>
                  <a:pt x="0" y="0"/>
                </a:moveTo>
                <a:lnTo>
                  <a:pt x="12463165" y="0"/>
                </a:lnTo>
                <a:lnTo>
                  <a:pt x="12463165" y="14003556"/>
                </a:lnTo>
                <a:lnTo>
                  <a:pt x="0" y="14003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78022" y="2556459"/>
            <a:ext cx="10350062" cy="3461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489"/>
              </a:lnSpc>
            </a:pPr>
            <a:r>
              <a:rPr lang="en-US" sz="1249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Market Opportunity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54222" y="6389140"/>
            <a:ext cx="8696897" cy="744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87"/>
              </a:lnSpc>
            </a:pPr>
            <a:r>
              <a:rPr lang="en-US" sz="27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Identifying cities where digital nomads are growing — but workspaces haven’t.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7254222" y="7495258"/>
            <a:ext cx="2207321" cy="0"/>
          </a:xfrm>
          <a:prstGeom prst="line">
            <a:avLst/>
          </a:prstGeom>
          <a:ln cap="flat" w="57150">
            <a:solidFill>
              <a:srgbClr val="00C9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57162">
            <a:off x="-2971560" y="-3968463"/>
            <a:ext cx="12463164" cy="14003556"/>
          </a:xfrm>
          <a:custGeom>
            <a:avLst/>
            <a:gdLst/>
            <a:ahLst/>
            <a:cxnLst/>
            <a:rect r="r" b="b" t="t" l="l"/>
            <a:pathLst>
              <a:path h="14003556" w="12463164">
                <a:moveTo>
                  <a:pt x="0" y="0"/>
                </a:moveTo>
                <a:lnTo>
                  <a:pt x="12463165" y="0"/>
                </a:lnTo>
                <a:lnTo>
                  <a:pt x="12463165" y="14003556"/>
                </a:lnTo>
                <a:lnTo>
                  <a:pt x="0" y="14003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87847" y="518861"/>
            <a:ext cx="11672825" cy="605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880"/>
              </a:lnSpc>
            </a:pPr>
            <a:r>
              <a:rPr lang="en-US" sz="110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The Co-working Industry Is Growing</a:t>
            </a:r>
          </a:p>
          <a:p>
            <a:pPr algn="r">
              <a:lnSpc>
                <a:spcPts val="11880"/>
              </a:lnSpc>
            </a:pPr>
          </a:p>
        </p:txBody>
      </p:sp>
      <p:sp>
        <p:nvSpPr>
          <p:cNvPr name="AutoShape 4" id="4"/>
          <p:cNvSpPr/>
          <p:nvPr/>
        </p:nvSpPr>
        <p:spPr>
          <a:xfrm flipV="true">
            <a:off x="15653351" y="5318870"/>
            <a:ext cx="2207321" cy="0"/>
          </a:xfrm>
          <a:prstGeom prst="line">
            <a:avLst/>
          </a:prstGeom>
          <a:ln cap="flat" w="57150">
            <a:solidFill>
              <a:srgbClr val="00C9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804449" y="1133475"/>
            <a:ext cx="4146370" cy="144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05"/>
              </a:lnSpc>
              <a:spcBef>
                <a:spcPct val="0"/>
              </a:spcBef>
            </a:pPr>
            <a:r>
              <a:rPr lang="en-US" b="true" sz="10188">
                <a:solidFill>
                  <a:srgbClr val="00C9FF"/>
                </a:solidFill>
                <a:latin typeface="DM Sans Bold"/>
                <a:ea typeface="DM Sans Bold"/>
                <a:cs typeface="DM Sans Bold"/>
                <a:sym typeface="DM Sans Bold"/>
              </a:rPr>
              <a:t>€13.72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4449" y="2606750"/>
            <a:ext cx="4715369" cy="42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1"/>
              </a:lnSpc>
              <a:spcBef>
                <a:spcPct val="0"/>
              </a:spcBef>
            </a:pPr>
            <a:r>
              <a:rPr lang="en-US" b="true" sz="3056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BILLION WORTH IN 2023*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44635" y="7101795"/>
            <a:ext cx="3378356" cy="144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05"/>
              </a:lnSpc>
              <a:spcBef>
                <a:spcPct val="0"/>
              </a:spcBef>
            </a:pPr>
            <a:r>
              <a:rPr lang="en-US" b="true" sz="10188">
                <a:solidFill>
                  <a:srgbClr val="00C9FF"/>
                </a:solidFill>
                <a:latin typeface="DM Sans Bold"/>
                <a:ea typeface="DM Sans Bold"/>
                <a:cs typeface="DM Sans Bold"/>
                <a:sym typeface="DM Sans Bold"/>
              </a:rPr>
              <a:t>15.7%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77093" y="8575070"/>
            <a:ext cx="4839510" cy="83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1"/>
              </a:lnSpc>
              <a:spcBef>
                <a:spcPct val="0"/>
              </a:spcBef>
            </a:pPr>
            <a:r>
              <a:rPr lang="en-US" b="true" sz="3056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EXPECTED TO GROW EVERY YEAR UNTIL 2030*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36076" y="9791649"/>
            <a:ext cx="6760157" cy="254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11"/>
              </a:lnSpc>
              <a:spcBef>
                <a:spcPct val="0"/>
              </a:spcBef>
            </a:pPr>
            <a:r>
              <a:rPr lang="en-US" b="true" sz="184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*</a:t>
            </a:r>
            <a:r>
              <a:rPr lang="en-US" b="true" sz="184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Data comes from Grand View Research.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72755" y="4039748"/>
            <a:ext cx="2376828" cy="144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05"/>
              </a:lnSpc>
              <a:spcBef>
                <a:spcPct val="0"/>
              </a:spcBef>
            </a:pPr>
            <a:r>
              <a:rPr lang="en-US" b="true" sz="10188">
                <a:solidFill>
                  <a:srgbClr val="00C9FF"/>
                </a:solidFill>
                <a:latin typeface="DM Sans Bold"/>
                <a:ea typeface="DM Sans Bold"/>
                <a:cs typeface="DM Sans Bold"/>
                <a:sym typeface="DM Sans Bold"/>
              </a:rPr>
              <a:t>15%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4449" y="5513023"/>
            <a:ext cx="4839510" cy="125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1"/>
              </a:lnSpc>
              <a:spcBef>
                <a:spcPct val="0"/>
              </a:spcBef>
            </a:pPr>
            <a:r>
              <a:rPr lang="en-US" b="true" sz="3056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PREFER COWORKING SPACES OVER CAFÉS OR AIRBNB*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079132">
            <a:off x="1130686" y="-1078924"/>
            <a:ext cx="13517564" cy="18557533"/>
          </a:xfrm>
          <a:custGeom>
            <a:avLst/>
            <a:gdLst/>
            <a:ahLst/>
            <a:cxnLst/>
            <a:rect r="r" b="b" t="t" l="l"/>
            <a:pathLst>
              <a:path h="18557533" w="13517564">
                <a:moveTo>
                  <a:pt x="0" y="0"/>
                </a:moveTo>
                <a:lnTo>
                  <a:pt x="13517564" y="0"/>
                </a:lnTo>
                <a:lnTo>
                  <a:pt x="13517564" y="18557533"/>
                </a:lnTo>
                <a:lnTo>
                  <a:pt x="0" y="185575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91" t="0" r="-11091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62253" y="1842295"/>
            <a:ext cx="14826128" cy="917686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98918" y="779354"/>
            <a:ext cx="13666239" cy="1542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7"/>
              </a:lnSpc>
            </a:pPr>
            <a:r>
              <a:rPr lang="en-US" sz="63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Where Is the </a:t>
            </a:r>
            <a:r>
              <a:rPr lang="en-US" sz="6399" b="true">
                <a:solidFill>
                  <a:srgbClr val="00C9FF"/>
                </a:solidFill>
                <a:latin typeface="DM Sans Bold"/>
                <a:ea typeface="DM Sans Bold"/>
                <a:cs typeface="DM Sans Bold"/>
                <a:sym typeface="DM Sans Bold"/>
              </a:rPr>
              <a:t>Demand</a:t>
            </a:r>
            <a:r>
              <a:rPr lang="en-US" sz="63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Rising but Supply Falling Short?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918" y="2449907"/>
            <a:ext cx="9532144" cy="33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6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Comparing digital nomad hotspots to WeWork’s global footprint.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676150">
            <a:off x="8420128" y="-6101311"/>
            <a:ext cx="12463164" cy="14003556"/>
          </a:xfrm>
          <a:custGeom>
            <a:avLst/>
            <a:gdLst/>
            <a:ahLst/>
            <a:cxnLst/>
            <a:rect r="r" b="b" t="t" l="l"/>
            <a:pathLst>
              <a:path h="14003556" w="12463164">
                <a:moveTo>
                  <a:pt x="0" y="0"/>
                </a:moveTo>
                <a:lnTo>
                  <a:pt x="12463164" y="0"/>
                </a:lnTo>
                <a:lnTo>
                  <a:pt x="12463164" y="14003556"/>
                </a:lnTo>
                <a:lnTo>
                  <a:pt x="0" y="14003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40977" y="1648319"/>
            <a:ext cx="10581485" cy="47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341"/>
              </a:lnSpc>
            </a:pPr>
            <a:r>
              <a:rPr lang="en-US" sz="1142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Zooming In: Where Can We Fill the Gap?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40977" y="6628855"/>
            <a:ext cx="8298221" cy="1118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87"/>
              </a:lnSpc>
            </a:pPr>
            <a:r>
              <a:rPr lang="en-US" sz="27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deep dive into high-potential countries with growing digital nomad populations and underdeveloped coworking supply.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5240977" y="8107597"/>
            <a:ext cx="2207321" cy="0"/>
          </a:xfrm>
          <a:prstGeom prst="line">
            <a:avLst/>
          </a:prstGeom>
          <a:ln cap="flat" w="57150">
            <a:solidFill>
              <a:srgbClr val="00C9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079132">
            <a:off x="1130686" y="-1078924"/>
            <a:ext cx="13517564" cy="18557533"/>
          </a:xfrm>
          <a:custGeom>
            <a:avLst/>
            <a:gdLst/>
            <a:ahLst/>
            <a:cxnLst/>
            <a:rect r="r" b="b" t="t" l="l"/>
            <a:pathLst>
              <a:path h="18557533" w="13517564">
                <a:moveTo>
                  <a:pt x="0" y="0"/>
                </a:moveTo>
                <a:lnTo>
                  <a:pt x="13517564" y="0"/>
                </a:lnTo>
                <a:lnTo>
                  <a:pt x="13517564" y="18557533"/>
                </a:lnTo>
                <a:lnTo>
                  <a:pt x="0" y="185575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91" t="0" r="-1109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2979" y="800392"/>
            <a:ext cx="14465668" cy="2284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7"/>
              </a:lnSpc>
            </a:pPr>
            <a:r>
              <a:rPr lang="en-US" sz="6399" b="true">
                <a:solidFill>
                  <a:srgbClr val="00C9FF"/>
                </a:solidFill>
                <a:latin typeface="DM Sans Bold"/>
                <a:ea typeface="DM Sans Bold"/>
                <a:cs typeface="DM Sans Bold"/>
                <a:sym typeface="DM Sans Bold"/>
              </a:rPr>
              <a:t>High-potential countries </a:t>
            </a:r>
            <a:r>
              <a:rPr lang="en-US" sz="63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with fast-growing digital nomad hubs and limited coworking supply.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91186" y="3721598"/>
            <a:ext cx="6040710" cy="554444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11044" y="3735308"/>
            <a:ext cx="5876200" cy="561280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90955" y="3494226"/>
            <a:ext cx="7619824" cy="589327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075355" y="6102536"/>
            <a:ext cx="1507629" cy="33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6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THAILAND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56327" y="6102536"/>
            <a:ext cx="1630114" cy="33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6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INDONESIA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12185" y="6102536"/>
            <a:ext cx="1352401" cy="33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6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VIETNAM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583666">
            <a:off x="-5604751" y="-4557266"/>
            <a:ext cx="13476753" cy="15142419"/>
          </a:xfrm>
          <a:custGeom>
            <a:avLst/>
            <a:gdLst/>
            <a:ahLst/>
            <a:cxnLst/>
            <a:rect r="r" b="b" t="t" l="l"/>
            <a:pathLst>
              <a:path h="15142419" w="13476753">
                <a:moveTo>
                  <a:pt x="0" y="0"/>
                </a:moveTo>
                <a:lnTo>
                  <a:pt x="13476753" y="0"/>
                </a:lnTo>
                <a:lnTo>
                  <a:pt x="13476753" y="15142420"/>
                </a:lnTo>
                <a:lnTo>
                  <a:pt x="0" y="15142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826760"/>
            <a:ext cx="11754825" cy="3877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100"/>
              </a:lnSpc>
            </a:pPr>
            <a:r>
              <a:rPr lang="en-US" sz="9352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Identifying the Ideal Cities for Coworking Expansion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980529"/>
            <a:ext cx="7207860" cy="1118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87"/>
              </a:lnSpc>
            </a:pPr>
            <a:r>
              <a:rPr lang="en-US" sz="27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Ranking cities based on cost, demand, popularity, nomadlist, and safety.</a:t>
            </a:r>
          </a:p>
          <a:p>
            <a:pPr algn="just">
              <a:lnSpc>
                <a:spcPts val="2987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9417015">
            <a:off x="13746763" y="-4777973"/>
            <a:ext cx="6616522" cy="7434294"/>
          </a:xfrm>
          <a:custGeom>
            <a:avLst/>
            <a:gdLst/>
            <a:ahLst/>
            <a:cxnLst/>
            <a:rect r="r" b="b" t="t" l="l"/>
            <a:pathLst>
              <a:path h="7434294" w="6616522">
                <a:moveTo>
                  <a:pt x="0" y="0"/>
                </a:moveTo>
                <a:lnTo>
                  <a:pt x="6616522" y="0"/>
                </a:lnTo>
                <a:lnTo>
                  <a:pt x="6616522" y="7434295"/>
                </a:lnTo>
                <a:lnTo>
                  <a:pt x="0" y="7434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1028700" y="8070438"/>
            <a:ext cx="2207321" cy="0"/>
          </a:xfrm>
          <a:prstGeom prst="line">
            <a:avLst/>
          </a:prstGeom>
          <a:ln cap="flat" w="57150">
            <a:solidFill>
              <a:srgbClr val="00C9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079132">
            <a:off x="-1377930" y="-2450637"/>
            <a:ext cx="13517564" cy="15188274"/>
          </a:xfrm>
          <a:custGeom>
            <a:avLst/>
            <a:gdLst/>
            <a:ahLst/>
            <a:cxnLst/>
            <a:rect r="r" b="b" t="t" l="l"/>
            <a:pathLst>
              <a:path h="15188274" w="13517564">
                <a:moveTo>
                  <a:pt x="0" y="0"/>
                </a:moveTo>
                <a:lnTo>
                  <a:pt x="13517564" y="0"/>
                </a:lnTo>
                <a:lnTo>
                  <a:pt x="13517564" y="15188274"/>
                </a:lnTo>
                <a:lnTo>
                  <a:pt x="0" y="15188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7984" y="1228725"/>
            <a:ext cx="9145736" cy="269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00"/>
              </a:lnSpc>
            </a:pPr>
            <a:r>
              <a:rPr lang="en-US" sz="75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KPI Definition: </a:t>
            </a:r>
          </a:p>
          <a:p>
            <a:pPr algn="just">
              <a:lnSpc>
                <a:spcPts val="6900"/>
              </a:lnSpc>
            </a:pPr>
            <a:r>
              <a:rPr lang="en-US" sz="7500" b="true">
                <a:solidFill>
                  <a:srgbClr val="00C9FF"/>
                </a:solidFill>
                <a:latin typeface="DM Sans Bold"/>
                <a:ea typeface="DM Sans Bold"/>
                <a:cs typeface="DM Sans Bold"/>
                <a:sym typeface="DM Sans Bold"/>
              </a:rPr>
              <a:t>Coworking Potential Score</a:t>
            </a:r>
          </a:p>
        </p:txBody>
      </p:sp>
      <p:sp>
        <p:nvSpPr>
          <p:cNvPr name="AutoShape 4" id="4"/>
          <p:cNvSpPr/>
          <p:nvPr/>
        </p:nvSpPr>
        <p:spPr>
          <a:xfrm>
            <a:off x="8190180" y="800100"/>
            <a:ext cx="28575" cy="847725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807984" y="800100"/>
            <a:ext cx="7410770" cy="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8218755" y="9258300"/>
            <a:ext cx="9040545" cy="1905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144000" y="5121973"/>
            <a:ext cx="6509445" cy="292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6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Weighted combinationof 4 key factors:</a:t>
            </a:r>
          </a:p>
          <a:p>
            <a:pPr algn="l">
              <a:lnSpc>
                <a:spcPts val="2616"/>
              </a:lnSpc>
              <a:spcBef>
                <a:spcPct val="0"/>
              </a:spcBef>
            </a:pPr>
          </a:p>
          <a:p>
            <a:pPr algn="l">
              <a:lnSpc>
                <a:spcPts val="2616"/>
              </a:lnSpc>
              <a:spcBef>
                <a:spcPct val="0"/>
              </a:spcBef>
            </a:pPr>
            <a:r>
              <a:rPr lang="en-US" b="true" sz="2400">
                <a:solidFill>
                  <a:srgbClr val="00C9FF"/>
                </a:solidFill>
                <a:latin typeface="DM Sans Bold"/>
                <a:ea typeface="DM Sans Bold"/>
                <a:cs typeface="DM Sans Bold"/>
                <a:sym typeface="DM Sans Bold"/>
              </a:rPr>
              <a:t>Cost of Living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- 30%</a:t>
            </a:r>
          </a:p>
          <a:p>
            <a:pPr algn="l">
              <a:lnSpc>
                <a:spcPts val="2616"/>
              </a:lnSpc>
              <a:spcBef>
                <a:spcPct val="0"/>
              </a:spcBef>
            </a:pPr>
            <a:r>
              <a:rPr lang="en-US" b="true" sz="2400">
                <a:solidFill>
                  <a:srgbClr val="00C9FF"/>
                </a:solidFill>
                <a:latin typeface="DM Sans Bold"/>
                <a:ea typeface="DM Sans Bold"/>
                <a:cs typeface="DM Sans Bold"/>
                <a:sym typeface="DM Sans Bold"/>
              </a:rPr>
              <a:t>Coworking Demand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- 30%</a:t>
            </a:r>
          </a:p>
          <a:p>
            <a:pPr algn="l">
              <a:lnSpc>
                <a:spcPts val="2616"/>
              </a:lnSpc>
              <a:spcBef>
                <a:spcPct val="0"/>
              </a:spcBef>
            </a:pPr>
            <a:r>
              <a:rPr lang="en-US" b="true" sz="2400">
                <a:solidFill>
                  <a:srgbClr val="00C9FF"/>
                </a:solidFill>
                <a:latin typeface="DM Sans Bold"/>
                <a:ea typeface="DM Sans Bold"/>
                <a:cs typeface="DM Sans Bold"/>
                <a:sym typeface="DM Sans Bold"/>
              </a:rPr>
              <a:t>Popularity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- 20% (No. of Digital nomads)</a:t>
            </a:r>
          </a:p>
          <a:p>
            <a:pPr algn="l">
              <a:lnSpc>
                <a:spcPts val="2616"/>
              </a:lnSpc>
              <a:spcBef>
                <a:spcPct val="0"/>
              </a:spcBef>
            </a:pPr>
            <a:r>
              <a:rPr lang="en-US" b="true" sz="2400">
                <a:solidFill>
                  <a:srgbClr val="00C9FF"/>
                </a:solidFill>
                <a:latin typeface="DM Sans Bold"/>
                <a:ea typeface="DM Sans Bold"/>
                <a:cs typeface="DM Sans Bold"/>
                <a:sym typeface="DM Sans Bold"/>
              </a:rPr>
              <a:t>Nomad.com Rank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- 20% (via Nomadlist)</a:t>
            </a:r>
          </a:p>
          <a:p>
            <a:pPr algn="l">
              <a:lnSpc>
                <a:spcPts val="2616"/>
              </a:lnSpc>
              <a:spcBef>
                <a:spcPct val="0"/>
              </a:spcBef>
            </a:pPr>
          </a:p>
          <a:p>
            <a:pPr algn="l">
              <a:lnSpc>
                <a:spcPts val="2616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All input values were normalized to a 1–5 scale</a:t>
            </a:r>
          </a:p>
          <a:p>
            <a:pPr algn="l">
              <a:lnSpc>
                <a:spcPts val="261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695488">
            <a:off x="8757916" y="-8367023"/>
            <a:ext cx="12463164" cy="14003556"/>
          </a:xfrm>
          <a:custGeom>
            <a:avLst/>
            <a:gdLst/>
            <a:ahLst/>
            <a:cxnLst/>
            <a:rect r="r" b="b" t="t" l="l"/>
            <a:pathLst>
              <a:path h="14003556" w="12463164">
                <a:moveTo>
                  <a:pt x="0" y="0"/>
                </a:moveTo>
                <a:lnTo>
                  <a:pt x="12463164" y="0"/>
                </a:lnTo>
                <a:lnTo>
                  <a:pt x="12463164" y="14003555"/>
                </a:lnTo>
                <a:lnTo>
                  <a:pt x="0" y="14003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1550" y="4760104"/>
            <a:ext cx="11235728" cy="1621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42"/>
              </a:lnSpc>
            </a:pPr>
            <a:r>
              <a:rPr lang="en-US" sz="392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Focus on digital marketing, partnerships with fashion influencers, and collaborations with eco-friendly brands.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465828" y="8470488"/>
            <a:ext cx="793472" cy="787812"/>
            <a:chOff x="0" y="0"/>
            <a:chExt cx="289003" cy="2869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5400000">
            <a:off x="16737520" y="8681921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1" y="0"/>
                </a:lnTo>
                <a:lnTo>
                  <a:pt x="270061" y="364946"/>
                </a:lnTo>
                <a:lnTo>
                  <a:pt x="0" y="364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133626" y="813602"/>
            <a:ext cx="644834" cy="531109"/>
          </a:xfrm>
          <a:custGeom>
            <a:avLst/>
            <a:gdLst/>
            <a:ahLst/>
            <a:cxnLst/>
            <a:rect r="r" b="b" t="t" l="l"/>
            <a:pathLst>
              <a:path h="531109" w="644834">
                <a:moveTo>
                  <a:pt x="0" y="0"/>
                </a:moveTo>
                <a:lnTo>
                  <a:pt x="644834" y="0"/>
                </a:lnTo>
                <a:lnTo>
                  <a:pt x="644834" y="531109"/>
                </a:lnTo>
                <a:lnTo>
                  <a:pt x="0" y="5311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51550" y="919517"/>
            <a:ext cx="3009723" cy="33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16"/>
              </a:lnSpc>
            </a:pPr>
            <a:r>
              <a:rPr lang="en-US" b="true" sz="24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WARDIERE, INC.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51550" y="2445014"/>
            <a:ext cx="13984747" cy="1809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876"/>
              </a:lnSpc>
            </a:pPr>
            <a:r>
              <a:rPr lang="en-US" sz="12848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Market Strategy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651344" y="7310191"/>
            <a:ext cx="15034087" cy="4294507"/>
            <a:chOff x="0" y="0"/>
            <a:chExt cx="3959595" cy="11310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959595" cy="1131064"/>
            </a:xfrm>
            <a:custGeom>
              <a:avLst/>
              <a:gdLst/>
              <a:ahLst/>
              <a:cxnLst/>
              <a:rect r="r" b="b" t="t" l="l"/>
              <a:pathLst>
                <a:path h="1131064" w="3959595">
                  <a:moveTo>
                    <a:pt x="8239" y="0"/>
                  </a:moveTo>
                  <a:lnTo>
                    <a:pt x="3951355" y="0"/>
                  </a:lnTo>
                  <a:cubicBezTo>
                    <a:pt x="3953540" y="0"/>
                    <a:pt x="3955636" y="868"/>
                    <a:pt x="3957181" y="2413"/>
                  </a:cubicBezTo>
                  <a:cubicBezTo>
                    <a:pt x="3958727" y="3958"/>
                    <a:pt x="3959595" y="6054"/>
                    <a:pt x="3959595" y="8239"/>
                  </a:cubicBezTo>
                  <a:lnTo>
                    <a:pt x="3959595" y="1122824"/>
                  </a:lnTo>
                  <a:cubicBezTo>
                    <a:pt x="3959595" y="1125010"/>
                    <a:pt x="3958727" y="1127105"/>
                    <a:pt x="3957181" y="1128650"/>
                  </a:cubicBezTo>
                  <a:cubicBezTo>
                    <a:pt x="3955636" y="1130196"/>
                    <a:pt x="3953540" y="1131064"/>
                    <a:pt x="3951355" y="1131064"/>
                  </a:cubicBezTo>
                  <a:lnTo>
                    <a:pt x="8239" y="1131064"/>
                  </a:lnTo>
                  <a:cubicBezTo>
                    <a:pt x="6054" y="1131064"/>
                    <a:pt x="3958" y="1130196"/>
                    <a:pt x="2413" y="1128650"/>
                  </a:cubicBezTo>
                  <a:cubicBezTo>
                    <a:pt x="868" y="1127105"/>
                    <a:pt x="0" y="1125010"/>
                    <a:pt x="0" y="1122824"/>
                  </a:cubicBezTo>
                  <a:lnTo>
                    <a:pt x="0" y="8239"/>
                  </a:lnTo>
                  <a:cubicBezTo>
                    <a:pt x="0" y="6054"/>
                    <a:pt x="868" y="3958"/>
                    <a:pt x="2413" y="2413"/>
                  </a:cubicBezTo>
                  <a:cubicBezTo>
                    <a:pt x="3958" y="868"/>
                    <a:pt x="6054" y="0"/>
                    <a:pt x="8239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"/>
              <a:ext cx="3959595" cy="111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971675"/>
            <a:ext cx="16230600" cy="7286625"/>
            <a:chOff x="0" y="0"/>
            <a:chExt cx="4274726" cy="19191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919111"/>
            </a:xfrm>
            <a:custGeom>
              <a:avLst/>
              <a:gdLst/>
              <a:ahLst/>
              <a:cxnLst/>
              <a:rect r="r" b="b" t="t" l="l"/>
              <a:pathLst>
                <a:path h="1919111" w="4274726">
                  <a:moveTo>
                    <a:pt x="7632" y="0"/>
                  </a:moveTo>
                  <a:lnTo>
                    <a:pt x="4267094" y="0"/>
                  </a:lnTo>
                  <a:cubicBezTo>
                    <a:pt x="4271309" y="0"/>
                    <a:pt x="4274726" y="3417"/>
                    <a:pt x="4274726" y="7632"/>
                  </a:cubicBezTo>
                  <a:lnTo>
                    <a:pt x="4274726" y="1911479"/>
                  </a:lnTo>
                  <a:cubicBezTo>
                    <a:pt x="4274726" y="1915694"/>
                    <a:pt x="4271309" y="1919111"/>
                    <a:pt x="4267094" y="1919111"/>
                  </a:cubicBezTo>
                  <a:lnTo>
                    <a:pt x="7632" y="1919111"/>
                  </a:lnTo>
                  <a:cubicBezTo>
                    <a:pt x="3417" y="1919111"/>
                    <a:pt x="0" y="1915694"/>
                    <a:pt x="0" y="1911479"/>
                  </a:cubicBezTo>
                  <a:lnTo>
                    <a:pt x="0" y="7632"/>
                  </a:lnTo>
                  <a:cubicBezTo>
                    <a:pt x="0" y="3417"/>
                    <a:pt x="3417" y="0"/>
                    <a:pt x="7632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274726" cy="1900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188061" y="900467"/>
            <a:ext cx="1521818" cy="1259909"/>
            <a:chOff x="0" y="0"/>
            <a:chExt cx="400808" cy="3318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0808" cy="331828"/>
            </a:xfrm>
            <a:custGeom>
              <a:avLst/>
              <a:gdLst/>
              <a:ahLst/>
              <a:cxnLst/>
              <a:rect r="r" b="b" t="t" l="l"/>
              <a:pathLst>
                <a:path h="331828" w="400808">
                  <a:moveTo>
                    <a:pt x="81397" y="0"/>
                  </a:moveTo>
                  <a:lnTo>
                    <a:pt x="319411" y="0"/>
                  </a:lnTo>
                  <a:cubicBezTo>
                    <a:pt x="340999" y="0"/>
                    <a:pt x="361703" y="8576"/>
                    <a:pt x="376967" y="23840"/>
                  </a:cubicBezTo>
                  <a:cubicBezTo>
                    <a:pt x="392232" y="39105"/>
                    <a:pt x="400808" y="59809"/>
                    <a:pt x="400808" y="81397"/>
                  </a:cubicBezTo>
                  <a:lnTo>
                    <a:pt x="400808" y="250431"/>
                  </a:lnTo>
                  <a:cubicBezTo>
                    <a:pt x="400808" y="272019"/>
                    <a:pt x="392232" y="292723"/>
                    <a:pt x="376967" y="307987"/>
                  </a:cubicBezTo>
                  <a:cubicBezTo>
                    <a:pt x="361703" y="323252"/>
                    <a:pt x="340999" y="331828"/>
                    <a:pt x="319411" y="331828"/>
                  </a:cubicBezTo>
                  <a:lnTo>
                    <a:pt x="81397" y="331828"/>
                  </a:lnTo>
                  <a:cubicBezTo>
                    <a:pt x="36442" y="331828"/>
                    <a:pt x="0" y="295385"/>
                    <a:pt x="0" y="250431"/>
                  </a:cubicBezTo>
                  <a:lnTo>
                    <a:pt x="0" y="81397"/>
                  </a:lnTo>
                  <a:cubicBezTo>
                    <a:pt x="0" y="59809"/>
                    <a:pt x="8576" y="39105"/>
                    <a:pt x="23840" y="23840"/>
                  </a:cubicBezTo>
                  <a:cubicBezTo>
                    <a:pt x="39105" y="8576"/>
                    <a:pt x="59809" y="0"/>
                    <a:pt x="81397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400808" cy="312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046800" y="6698284"/>
            <a:ext cx="9102412" cy="17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8"/>
              </a:lnSpc>
            </a:pPr>
            <a:r>
              <a:rPr lang="en-US" sz="312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Comparison with competitors like Stylebook and Cladwell, highlighting unique strengths such as AI-powered suggestions and a strong focus on sustainability.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743372" y="7940581"/>
            <a:ext cx="793472" cy="787812"/>
            <a:chOff x="0" y="0"/>
            <a:chExt cx="289003" cy="2869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5400000">
            <a:off x="16015064" y="8152014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0" y="0"/>
                </a:lnTo>
                <a:lnTo>
                  <a:pt x="270060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133626" y="813602"/>
            <a:ext cx="644834" cy="531109"/>
          </a:xfrm>
          <a:custGeom>
            <a:avLst/>
            <a:gdLst/>
            <a:ahLst/>
            <a:cxnLst/>
            <a:rect r="r" b="b" t="t" l="l"/>
            <a:pathLst>
              <a:path h="531109" w="644834">
                <a:moveTo>
                  <a:pt x="0" y="0"/>
                </a:moveTo>
                <a:lnTo>
                  <a:pt x="644834" y="0"/>
                </a:lnTo>
                <a:lnTo>
                  <a:pt x="644834" y="531109"/>
                </a:lnTo>
                <a:lnTo>
                  <a:pt x="0" y="531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51550" y="919517"/>
            <a:ext cx="3009723" cy="33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16"/>
              </a:lnSpc>
            </a:pPr>
            <a:r>
              <a:rPr lang="en-US" b="true" sz="24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WARDIERE, INC.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6800" y="2979066"/>
            <a:ext cx="11235728" cy="331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720"/>
              </a:lnSpc>
            </a:pPr>
            <a:r>
              <a:rPr lang="en-US" sz="12848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Competitive Analysis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6140108" y="-19050"/>
            <a:ext cx="1182271" cy="1028700"/>
            <a:chOff x="0" y="0"/>
            <a:chExt cx="311380" cy="2709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11380" cy="270933"/>
            </a:xfrm>
            <a:custGeom>
              <a:avLst/>
              <a:gdLst/>
              <a:ahLst/>
              <a:cxnLst/>
              <a:rect r="r" b="b" t="t" l="l"/>
              <a:pathLst>
                <a:path h="270933" w="311380">
                  <a:moveTo>
                    <a:pt x="104774" y="0"/>
                  </a:moveTo>
                  <a:lnTo>
                    <a:pt x="206607" y="0"/>
                  </a:lnTo>
                  <a:cubicBezTo>
                    <a:pt x="264471" y="0"/>
                    <a:pt x="311380" y="46909"/>
                    <a:pt x="311380" y="104774"/>
                  </a:cubicBezTo>
                  <a:lnTo>
                    <a:pt x="311380" y="166160"/>
                  </a:lnTo>
                  <a:cubicBezTo>
                    <a:pt x="311380" y="224025"/>
                    <a:pt x="264471" y="270933"/>
                    <a:pt x="206607" y="270933"/>
                  </a:cubicBezTo>
                  <a:lnTo>
                    <a:pt x="104774" y="270933"/>
                  </a:lnTo>
                  <a:cubicBezTo>
                    <a:pt x="46909" y="270933"/>
                    <a:pt x="0" y="224025"/>
                    <a:pt x="0" y="166160"/>
                  </a:cubicBezTo>
                  <a:lnTo>
                    <a:pt x="0" y="104774"/>
                  </a:lnTo>
                  <a:cubicBezTo>
                    <a:pt x="0" y="46909"/>
                    <a:pt x="46909" y="0"/>
                    <a:pt x="104774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9050"/>
              <a:ext cx="311380" cy="251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57162">
            <a:off x="-2971560" y="-3968463"/>
            <a:ext cx="12463164" cy="14003556"/>
          </a:xfrm>
          <a:custGeom>
            <a:avLst/>
            <a:gdLst/>
            <a:ahLst/>
            <a:cxnLst/>
            <a:rect r="r" b="b" t="t" l="l"/>
            <a:pathLst>
              <a:path h="14003556" w="12463164">
                <a:moveTo>
                  <a:pt x="0" y="0"/>
                </a:moveTo>
                <a:lnTo>
                  <a:pt x="12463165" y="0"/>
                </a:lnTo>
                <a:lnTo>
                  <a:pt x="12463165" y="14003556"/>
                </a:lnTo>
                <a:lnTo>
                  <a:pt x="0" y="14003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78022" y="2556459"/>
            <a:ext cx="10350062" cy="3461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489"/>
              </a:lnSpc>
            </a:pPr>
            <a:r>
              <a:rPr lang="en-US" sz="1249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Digital Nomads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54222" y="6389140"/>
            <a:ext cx="8696897" cy="1114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87"/>
              </a:lnSpc>
            </a:pPr>
            <a:r>
              <a:rPr lang="en-US" sz="27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are someone who earns a living remotely via the internet, usually while traveling and living nomadically.</a:t>
            </a:r>
            <a:r>
              <a:rPr lang="en-US" sz="27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7225647" y="7687613"/>
            <a:ext cx="2207321" cy="0"/>
          </a:xfrm>
          <a:prstGeom prst="line">
            <a:avLst/>
          </a:prstGeom>
          <a:ln cap="flat" w="57150">
            <a:solidFill>
              <a:srgbClr val="00C9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3626" y="813602"/>
            <a:ext cx="644834" cy="531109"/>
          </a:xfrm>
          <a:custGeom>
            <a:avLst/>
            <a:gdLst/>
            <a:ahLst/>
            <a:cxnLst/>
            <a:rect r="r" b="b" t="t" l="l"/>
            <a:pathLst>
              <a:path h="531109" w="644834">
                <a:moveTo>
                  <a:pt x="0" y="0"/>
                </a:moveTo>
                <a:lnTo>
                  <a:pt x="644834" y="0"/>
                </a:lnTo>
                <a:lnTo>
                  <a:pt x="644834" y="531109"/>
                </a:lnTo>
                <a:lnTo>
                  <a:pt x="0" y="531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1550" y="919517"/>
            <a:ext cx="3009723" cy="33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16"/>
              </a:lnSpc>
            </a:pPr>
            <a:r>
              <a:rPr lang="en-US" b="true" sz="24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WARDIERE, INC.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4169496">
            <a:off x="-297538" y="4535466"/>
            <a:ext cx="9798255" cy="11009275"/>
          </a:xfrm>
          <a:custGeom>
            <a:avLst/>
            <a:gdLst/>
            <a:ahLst/>
            <a:cxnLst/>
            <a:rect r="r" b="b" t="t" l="l"/>
            <a:pathLst>
              <a:path h="11009275" w="9798255">
                <a:moveTo>
                  <a:pt x="0" y="0"/>
                </a:moveTo>
                <a:lnTo>
                  <a:pt x="9798254" y="0"/>
                </a:lnTo>
                <a:lnTo>
                  <a:pt x="9798254" y="11009274"/>
                </a:lnTo>
                <a:lnTo>
                  <a:pt x="0" y="11009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887830" y="-590169"/>
            <a:ext cx="8792989" cy="8236986"/>
            <a:chOff x="0" y="0"/>
            <a:chExt cx="2315849" cy="21694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15849" cy="2169412"/>
            </a:xfrm>
            <a:custGeom>
              <a:avLst/>
              <a:gdLst/>
              <a:ahLst/>
              <a:cxnLst/>
              <a:rect r="r" b="b" t="t" l="l"/>
              <a:pathLst>
                <a:path h="2169412" w="2315849">
                  <a:moveTo>
                    <a:pt x="14087" y="0"/>
                  </a:moveTo>
                  <a:lnTo>
                    <a:pt x="2301762" y="0"/>
                  </a:lnTo>
                  <a:cubicBezTo>
                    <a:pt x="2309542" y="0"/>
                    <a:pt x="2315849" y="6307"/>
                    <a:pt x="2315849" y="14087"/>
                  </a:cubicBezTo>
                  <a:lnTo>
                    <a:pt x="2315849" y="2155324"/>
                  </a:lnTo>
                  <a:cubicBezTo>
                    <a:pt x="2315849" y="2163105"/>
                    <a:pt x="2309542" y="2169412"/>
                    <a:pt x="2301762" y="2169412"/>
                  </a:cubicBezTo>
                  <a:lnTo>
                    <a:pt x="14087" y="2169412"/>
                  </a:lnTo>
                  <a:cubicBezTo>
                    <a:pt x="6307" y="2169412"/>
                    <a:pt x="0" y="2163105"/>
                    <a:pt x="0" y="2155324"/>
                  </a:cubicBezTo>
                  <a:lnTo>
                    <a:pt x="0" y="14087"/>
                  </a:lnTo>
                  <a:cubicBezTo>
                    <a:pt x="0" y="6307"/>
                    <a:pt x="6307" y="0"/>
                    <a:pt x="14087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2315849" cy="2150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951550" y="6295387"/>
            <a:ext cx="7806163" cy="206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92"/>
              </a:lnSpc>
            </a:pPr>
            <a:r>
              <a:rPr lang="en-US" sz="352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Over the next five years, we anticipate a steady increase in our user base, driven by aggressive marketing and strategic partnerships.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51550" y="2597414"/>
            <a:ext cx="9522180" cy="3198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206"/>
              </a:lnSpc>
            </a:pPr>
            <a:r>
              <a:rPr lang="en-US" sz="12848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Financial Projections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465828" y="8470488"/>
            <a:ext cx="793472" cy="787812"/>
            <a:chOff x="0" y="0"/>
            <a:chExt cx="289003" cy="2869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5400000">
            <a:off x="16737520" y="8681921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1" y="0"/>
                </a:lnTo>
                <a:lnTo>
                  <a:pt x="270061" y="364946"/>
                </a:lnTo>
                <a:lnTo>
                  <a:pt x="0" y="364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97193">
            <a:off x="-5534517" y="-4529180"/>
            <a:ext cx="9510152" cy="10685564"/>
          </a:xfrm>
          <a:custGeom>
            <a:avLst/>
            <a:gdLst/>
            <a:ahLst/>
            <a:cxnLst/>
            <a:rect r="r" b="b" t="t" l="l"/>
            <a:pathLst>
              <a:path h="10685564" w="9510152">
                <a:moveTo>
                  <a:pt x="0" y="0"/>
                </a:moveTo>
                <a:lnTo>
                  <a:pt x="9510152" y="0"/>
                </a:lnTo>
                <a:lnTo>
                  <a:pt x="9510152" y="10685565"/>
                </a:lnTo>
                <a:lnTo>
                  <a:pt x="0" y="10685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56043" y="3245348"/>
            <a:ext cx="10998162" cy="3830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918"/>
              </a:lnSpc>
            </a:pPr>
            <a:r>
              <a:rPr lang="en-US" b="true" sz="1381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Contact Information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33626" y="813602"/>
            <a:ext cx="644834" cy="531109"/>
          </a:xfrm>
          <a:custGeom>
            <a:avLst/>
            <a:gdLst/>
            <a:ahLst/>
            <a:cxnLst/>
            <a:rect r="r" b="b" t="t" l="l"/>
            <a:pathLst>
              <a:path h="531109" w="644834">
                <a:moveTo>
                  <a:pt x="0" y="0"/>
                </a:moveTo>
                <a:lnTo>
                  <a:pt x="644834" y="0"/>
                </a:lnTo>
                <a:lnTo>
                  <a:pt x="644834" y="531109"/>
                </a:lnTo>
                <a:lnTo>
                  <a:pt x="0" y="5311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51550" y="919517"/>
            <a:ext cx="3009723" cy="33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16"/>
              </a:lnSpc>
            </a:pPr>
            <a:r>
              <a:rPr lang="en-US" b="true" sz="24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WARDIERE, INC.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4677225">
            <a:off x="8946590" y="-2131970"/>
            <a:ext cx="12950336" cy="14550940"/>
          </a:xfrm>
          <a:custGeom>
            <a:avLst/>
            <a:gdLst/>
            <a:ahLst/>
            <a:cxnLst/>
            <a:rect r="r" b="b" t="t" l="l"/>
            <a:pathLst>
              <a:path h="14550940" w="12950336">
                <a:moveTo>
                  <a:pt x="0" y="0"/>
                </a:moveTo>
                <a:lnTo>
                  <a:pt x="12950337" y="0"/>
                </a:lnTo>
                <a:lnTo>
                  <a:pt x="12950337" y="14550940"/>
                </a:lnTo>
                <a:lnTo>
                  <a:pt x="0" y="14550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56043" y="7495108"/>
            <a:ext cx="11028523" cy="445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b="true" sz="273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HELLO@REALLYGREATSITE.COM - WWW.REALLYGREATSITE.COM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95618">
            <a:off x="-5662818" y="-1944169"/>
            <a:ext cx="16369799" cy="12744161"/>
          </a:xfrm>
          <a:custGeom>
            <a:avLst/>
            <a:gdLst/>
            <a:ahLst/>
            <a:cxnLst/>
            <a:rect r="r" b="b" t="t" l="l"/>
            <a:pathLst>
              <a:path h="12744161" w="16369799">
                <a:moveTo>
                  <a:pt x="0" y="0"/>
                </a:moveTo>
                <a:lnTo>
                  <a:pt x="16369799" y="0"/>
                </a:lnTo>
                <a:lnTo>
                  <a:pt x="16369799" y="12744162"/>
                </a:lnTo>
                <a:lnTo>
                  <a:pt x="0" y="12744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2000"/>
            </a:blip>
            <a:stretch>
              <a:fillRect l="0" t="-22162" r="0" b="-2216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37047" y="-197810"/>
            <a:ext cx="7275259" cy="10472631"/>
            <a:chOff x="0" y="0"/>
            <a:chExt cx="1916118" cy="27582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6118" cy="2758224"/>
            </a:xfrm>
            <a:custGeom>
              <a:avLst/>
              <a:gdLst/>
              <a:ahLst/>
              <a:cxnLst/>
              <a:rect r="r" b="b" t="t" l="l"/>
              <a:pathLst>
                <a:path h="2758224" w="1916118">
                  <a:moveTo>
                    <a:pt x="17026" y="0"/>
                  </a:moveTo>
                  <a:lnTo>
                    <a:pt x="1899091" y="0"/>
                  </a:lnTo>
                  <a:cubicBezTo>
                    <a:pt x="1903607" y="0"/>
                    <a:pt x="1907938" y="1794"/>
                    <a:pt x="1911131" y="4987"/>
                  </a:cubicBezTo>
                  <a:cubicBezTo>
                    <a:pt x="1914324" y="8180"/>
                    <a:pt x="1916118" y="12511"/>
                    <a:pt x="1916118" y="17026"/>
                  </a:cubicBezTo>
                  <a:lnTo>
                    <a:pt x="1916118" y="2741197"/>
                  </a:lnTo>
                  <a:cubicBezTo>
                    <a:pt x="1916118" y="2750601"/>
                    <a:pt x="1908495" y="2758224"/>
                    <a:pt x="1899091" y="2758224"/>
                  </a:cubicBezTo>
                  <a:lnTo>
                    <a:pt x="17026" y="2758224"/>
                  </a:lnTo>
                  <a:cubicBezTo>
                    <a:pt x="7623" y="2758224"/>
                    <a:pt x="0" y="2750601"/>
                    <a:pt x="0" y="2741197"/>
                  </a:cubicBezTo>
                  <a:lnTo>
                    <a:pt x="0" y="17026"/>
                  </a:lnTo>
                  <a:cubicBezTo>
                    <a:pt x="0" y="7623"/>
                    <a:pt x="7623" y="0"/>
                    <a:pt x="17026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1916118" cy="2739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665974" y="1336360"/>
            <a:ext cx="1892921" cy="1892921"/>
          </a:xfrm>
          <a:custGeom>
            <a:avLst/>
            <a:gdLst/>
            <a:ahLst/>
            <a:cxnLst/>
            <a:rect r="r" b="b" t="t" l="l"/>
            <a:pathLst>
              <a:path h="1892921" w="1892921">
                <a:moveTo>
                  <a:pt x="0" y="0"/>
                </a:moveTo>
                <a:lnTo>
                  <a:pt x="1892922" y="0"/>
                </a:lnTo>
                <a:lnTo>
                  <a:pt x="1892922" y="1892922"/>
                </a:lnTo>
                <a:lnTo>
                  <a:pt x="0" y="1892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28309" y="3053504"/>
            <a:ext cx="6968251" cy="4930038"/>
          </a:xfrm>
          <a:custGeom>
            <a:avLst/>
            <a:gdLst/>
            <a:ahLst/>
            <a:cxnLst/>
            <a:rect r="r" b="b" t="t" l="l"/>
            <a:pathLst>
              <a:path h="4930038" w="6968251">
                <a:moveTo>
                  <a:pt x="0" y="0"/>
                </a:moveTo>
                <a:lnTo>
                  <a:pt x="6968252" y="0"/>
                </a:lnTo>
                <a:lnTo>
                  <a:pt x="6968252" y="4930038"/>
                </a:lnTo>
                <a:lnTo>
                  <a:pt x="0" y="4930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83521" y="950090"/>
            <a:ext cx="8308163" cy="2103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90"/>
              </a:lnSpc>
            </a:pPr>
            <a:r>
              <a:rPr lang="en-US" sz="8793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Work has gone borderless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87525" y="2067475"/>
            <a:ext cx="3438769" cy="986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6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There are an estimated 40 million digital  worldwide.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24846" y="1383985"/>
            <a:ext cx="3364128" cy="664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3"/>
              </a:lnSpc>
              <a:spcBef>
                <a:spcPct val="0"/>
              </a:spcBef>
            </a:pPr>
            <a:r>
              <a:rPr lang="en-US" b="true" sz="471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40</a:t>
            </a:r>
            <a:r>
              <a:rPr lang="en-US" b="true" sz="471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MILLION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65339" y="5159026"/>
            <a:ext cx="3438769" cy="163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6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Digit</a:t>
            </a:r>
            <a:r>
              <a:rPr lang="en-US" b="true" sz="24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al nomads contribute a global economic value of $787 billion per year.</a:t>
            </a:r>
          </a:p>
          <a:p>
            <a:pPr algn="ctr">
              <a:lnSpc>
                <a:spcPts val="2616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695584" y="4475537"/>
            <a:ext cx="3778279" cy="664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3"/>
              </a:lnSpc>
              <a:spcBef>
                <a:spcPct val="0"/>
              </a:spcBef>
            </a:pPr>
            <a:r>
              <a:rPr lang="en-US" b="true" sz="471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$787 BILLION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78469" y="9810256"/>
            <a:ext cx="6592416" cy="253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2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Data comes from STATISTA, Harvard International Review.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53634" y="3287151"/>
            <a:ext cx="6767939" cy="63565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57162">
            <a:off x="-2971560" y="-3968463"/>
            <a:ext cx="12463164" cy="14003556"/>
          </a:xfrm>
          <a:custGeom>
            <a:avLst/>
            <a:gdLst/>
            <a:ahLst/>
            <a:cxnLst/>
            <a:rect r="r" b="b" t="t" l="l"/>
            <a:pathLst>
              <a:path h="14003556" w="12463164">
                <a:moveTo>
                  <a:pt x="0" y="0"/>
                </a:moveTo>
                <a:lnTo>
                  <a:pt x="12463165" y="0"/>
                </a:lnTo>
                <a:lnTo>
                  <a:pt x="12463165" y="14003556"/>
                </a:lnTo>
                <a:lnTo>
                  <a:pt x="0" y="14003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12845" y="2546934"/>
            <a:ext cx="11015238" cy="3044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880"/>
              </a:lnSpc>
            </a:pPr>
            <a:r>
              <a:rPr lang="en-US" sz="110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Where Will the Next Office Be?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12845" y="5629225"/>
            <a:ext cx="9841619" cy="374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87"/>
              </a:lnSpc>
            </a:pPr>
            <a:r>
              <a:rPr lang="en-US" sz="27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Using insight to uncover the next coworking opportunity.</a:t>
            </a:r>
            <a:r>
              <a:rPr lang="en-US" sz="27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6512845" y="6279915"/>
            <a:ext cx="2207321" cy="0"/>
          </a:xfrm>
          <a:prstGeom prst="line">
            <a:avLst/>
          </a:prstGeom>
          <a:ln cap="flat" w="57150">
            <a:solidFill>
              <a:srgbClr val="00C9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079132">
            <a:off x="-1377930" y="-2450637"/>
            <a:ext cx="13517564" cy="15188274"/>
          </a:xfrm>
          <a:custGeom>
            <a:avLst/>
            <a:gdLst/>
            <a:ahLst/>
            <a:cxnLst/>
            <a:rect r="r" b="b" t="t" l="l"/>
            <a:pathLst>
              <a:path h="15188274" w="13517564">
                <a:moveTo>
                  <a:pt x="0" y="0"/>
                </a:moveTo>
                <a:lnTo>
                  <a:pt x="13517564" y="0"/>
                </a:lnTo>
                <a:lnTo>
                  <a:pt x="13517564" y="15188274"/>
                </a:lnTo>
                <a:lnTo>
                  <a:pt x="0" y="15188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5896" y="2392625"/>
            <a:ext cx="3874838" cy="7562425"/>
            <a:chOff x="0" y="0"/>
            <a:chExt cx="1020533" cy="19917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20533" cy="1991750"/>
            </a:xfrm>
            <a:custGeom>
              <a:avLst/>
              <a:gdLst/>
              <a:ahLst/>
              <a:cxnLst/>
              <a:rect r="r" b="b" t="t" l="l"/>
              <a:pathLst>
                <a:path h="1991750" w="1020533">
                  <a:moveTo>
                    <a:pt x="39960" y="0"/>
                  </a:moveTo>
                  <a:lnTo>
                    <a:pt x="980573" y="0"/>
                  </a:lnTo>
                  <a:cubicBezTo>
                    <a:pt x="991171" y="0"/>
                    <a:pt x="1001335" y="4210"/>
                    <a:pt x="1008829" y="11704"/>
                  </a:cubicBezTo>
                  <a:cubicBezTo>
                    <a:pt x="1016323" y="19198"/>
                    <a:pt x="1020533" y="29362"/>
                    <a:pt x="1020533" y="39960"/>
                  </a:cubicBezTo>
                  <a:lnTo>
                    <a:pt x="1020533" y="1951790"/>
                  </a:lnTo>
                  <a:cubicBezTo>
                    <a:pt x="1020533" y="1962388"/>
                    <a:pt x="1016323" y="1972552"/>
                    <a:pt x="1008829" y="1980046"/>
                  </a:cubicBezTo>
                  <a:cubicBezTo>
                    <a:pt x="1001335" y="1987540"/>
                    <a:pt x="991171" y="1991750"/>
                    <a:pt x="980573" y="1991750"/>
                  </a:cubicBezTo>
                  <a:lnTo>
                    <a:pt x="39960" y="1991750"/>
                  </a:lnTo>
                  <a:cubicBezTo>
                    <a:pt x="29362" y="1991750"/>
                    <a:pt x="19198" y="1987540"/>
                    <a:pt x="11704" y="1980046"/>
                  </a:cubicBezTo>
                  <a:cubicBezTo>
                    <a:pt x="4210" y="1972552"/>
                    <a:pt x="0" y="1962388"/>
                    <a:pt x="0" y="1951790"/>
                  </a:cubicBezTo>
                  <a:lnTo>
                    <a:pt x="0" y="39960"/>
                  </a:lnTo>
                  <a:cubicBezTo>
                    <a:pt x="0" y="29362"/>
                    <a:pt x="4210" y="19198"/>
                    <a:pt x="11704" y="11704"/>
                  </a:cubicBezTo>
                  <a:cubicBezTo>
                    <a:pt x="19198" y="4210"/>
                    <a:pt x="29362" y="0"/>
                    <a:pt x="39960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1020533" cy="1972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088187" y="2392625"/>
            <a:ext cx="3874838" cy="7562425"/>
            <a:chOff x="0" y="0"/>
            <a:chExt cx="1020533" cy="19917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0533" cy="1991750"/>
            </a:xfrm>
            <a:custGeom>
              <a:avLst/>
              <a:gdLst/>
              <a:ahLst/>
              <a:cxnLst/>
              <a:rect r="r" b="b" t="t" l="l"/>
              <a:pathLst>
                <a:path h="1991750" w="1020533">
                  <a:moveTo>
                    <a:pt x="39960" y="0"/>
                  </a:moveTo>
                  <a:lnTo>
                    <a:pt x="980573" y="0"/>
                  </a:lnTo>
                  <a:cubicBezTo>
                    <a:pt x="991171" y="0"/>
                    <a:pt x="1001335" y="4210"/>
                    <a:pt x="1008829" y="11704"/>
                  </a:cubicBezTo>
                  <a:cubicBezTo>
                    <a:pt x="1016323" y="19198"/>
                    <a:pt x="1020533" y="29362"/>
                    <a:pt x="1020533" y="39960"/>
                  </a:cubicBezTo>
                  <a:lnTo>
                    <a:pt x="1020533" y="1951790"/>
                  </a:lnTo>
                  <a:cubicBezTo>
                    <a:pt x="1020533" y="1962388"/>
                    <a:pt x="1016323" y="1972552"/>
                    <a:pt x="1008829" y="1980046"/>
                  </a:cubicBezTo>
                  <a:cubicBezTo>
                    <a:pt x="1001335" y="1987540"/>
                    <a:pt x="991171" y="1991750"/>
                    <a:pt x="980573" y="1991750"/>
                  </a:cubicBezTo>
                  <a:lnTo>
                    <a:pt x="39960" y="1991750"/>
                  </a:lnTo>
                  <a:cubicBezTo>
                    <a:pt x="29362" y="1991750"/>
                    <a:pt x="19198" y="1987540"/>
                    <a:pt x="11704" y="1980046"/>
                  </a:cubicBezTo>
                  <a:cubicBezTo>
                    <a:pt x="4210" y="1972552"/>
                    <a:pt x="0" y="1962388"/>
                    <a:pt x="0" y="1951790"/>
                  </a:cubicBezTo>
                  <a:lnTo>
                    <a:pt x="0" y="39960"/>
                  </a:lnTo>
                  <a:cubicBezTo>
                    <a:pt x="0" y="29362"/>
                    <a:pt x="4210" y="19198"/>
                    <a:pt x="11704" y="11704"/>
                  </a:cubicBezTo>
                  <a:cubicBezTo>
                    <a:pt x="19198" y="4210"/>
                    <a:pt x="29362" y="0"/>
                    <a:pt x="39960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1020533" cy="1972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24975" y="2392625"/>
            <a:ext cx="3874838" cy="7562425"/>
            <a:chOff x="0" y="0"/>
            <a:chExt cx="1020533" cy="19917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20533" cy="1991750"/>
            </a:xfrm>
            <a:custGeom>
              <a:avLst/>
              <a:gdLst/>
              <a:ahLst/>
              <a:cxnLst/>
              <a:rect r="r" b="b" t="t" l="l"/>
              <a:pathLst>
                <a:path h="1991750" w="1020533">
                  <a:moveTo>
                    <a:pt x="39960" y="0"/>
                  </a:moveTo>
                  <a:lnTo>
                    <a:pt x="980573" y="0"/>
                  </a:lnTo>
                  <a:cubicBezTo>
                    <a:pt x="991171" y="0"/>
                    <a:pt x="1001335" y="4210"/>
                    <a:pt x="1008829" y="11704"/>
                  </a:cubicBezTo>
                  <a:cubicBezTo>
                    <a:pt x="1016323" y="19198"/>
                    <a:pt x="1020533" y="29362"/>
                    <a:pt x="1020533" y="39960"/>
                  </a:cubicBezTo>
                  <a:lnTo>
                    <a:pt x="1020533" y="1951790"/>
                  </a:lnTo>
                  <a:cubicBezTo>
                    <a:pt x="1020533" y="1962388"/>
                    <a:pt x="1016323" y="1972552"/>
                    <a:pt x="1008829" y="1980046"/>
                  </a:cubicBezTo>
                  <a:cubicBezTo>
                    <a:pt x="1001335" y="1987540"/>
                    <a:pt x="991171" y="1991750"/>
                    <a:pt x="980573" y="1991750"/>
                  </a:cubicBezTo>
                  <a:lnTo>
                    <a:pt x="39960" y="1991750"/>
                  </a:lnTo>
                  <a:cubicBezTo>
                    <a:pt x="29362" y="1991750"/>
                    <a:pt x="19198" y="1987540"/>
                    <a:pt x="11704" y="1980046"/>
                  </a:cubicBezTo>
                  <a:cubicBezTo>
                    <a:pt x="4210" y="1972552"/>
                    <a:pt x="0" y="1962388"/>
                    <a:pt x="0" y="1951790"/>
                  </a:cubicBezTo>
                  <a:lnTo>
                    <a:pt x="0" y="39960"/>
                  </a:lnTo>
                  <a:cubicBezTo>
                    <a:pt x="0" y="29362"/>
                    <a:pt x="4210" y="19198"/>
                    <a:pt x="11704" y="11704"/>
                  </a:cubicBezTo>
                  <a:cubicBezTo>
                    <a:pt x="19198" y="4210"/>
                    <a:pt x="29362" y="0"/>
                    <a:pt x="39960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1020533" cy="1972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557267" y="2392625"/>
            <a:ext cx="3874838" cy="7562425"/>
            <a:chOff x="0" y="0"/>
            <a:chExt cx="1020533" cy="19917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20533" cy="1991750"/>
            </a:xfrm>
            <a:custGeom>
              <a:avLst/>
              <a:gdLst/>
              <a:ahLst/>
              <a:cxnLst/>
              <a:rect r="r" b="b" t="t" l="l"/>
              <a:pathLst>
                <a:path h="1991750" w="1020533">
                  <a:moveTo>
                    <a:pt x="39960" y="0"/>
                  </a:moveTo>
                  <a:lnTo>
                    <a:pt x="980573" y="0"/>
                  </a:lnTo>
                  <a:cubicBezTo>
                    <a:pt x="991171" y="0"/>
                    <a:pt x="1001335" y="4210"/>
                    <a:pt x="1008829" y="11704"/>
                  </a:cubicBezTo>
                  <a:cubicBezTo>
                    <a:pt x="1016323" y="19198"/>
                    <a:pt x="1020533" y="29362"/>
                    <a:pt x="1020533" y="39960"/>
                  </a:cubicBezTo>
                  <a:lnTo>
                    <a:pt x="1020533" y="1951790"/>
                  </a:lnTo>
                  <a:cubicBezTo>
                    <a:pt x="1020533" y="1962388"/>
                    <a:pt x="1016323" y="1972552"/>
                    <a:pt x="1008829" y="1980046"/>
                  </a:cubicBezTo>
                  <a:cubicBezTo>
                    <a:pt x="1001335" y="1987540"/>
                    <a:pt x="991171" y="1991750"/>
                    <a:pt x="980573" y="1991750"/>
                  </a:cubicBezTo>
                  <a:lnTo>
                    <a:pt x="39960" y="1991750"/>
                  </a:lnTo>
                  <a:cubicBezTo>
                    <a:pt x="29362" y="1991750"/>
                    <a:pt x="19198" y="1987540"/>
                    <a:pt x="11704" y="1980046"/>
                  </a:cubicBezTo>
                  <a:cubicBezTo>
                    <a:pt x="4210" y="1972552"/>
                    <a:pt x="0" y="1962388"/>
                    <a:pt x="0" y="1951790"/>
                  </a:cubicBezTo>
                  <a:lnTo>
                    <a:pt x="0" y="39960"/>
                  </a:lnTo>
                  <a:cubicBezTo>
                    <a:pt x="0" y="29362"/>
                    <a:pt x="4210" y="19198"/>
                    <a:pt x="11704" y="11704"/>
                  </a:cubicBezTo>
                  <a:cubicBezTo>
                    <a:pt x="19198" y="4210"/>
                    <a:pt x="29362" y="0"/>
                    <a:pt x="39960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9050"/>
              <a:ext cx="1020533" cy="1972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207360" y="2735894"/>
            <a:ext cx="1171910" cy="1171910"/>
          </a:xfrm>
          <a:custGeom>
            <a:avLst/>
            <a:gdLst/>
            <a:ahLst/>
            <a:cxnLst/>
            <a:rect r="r" b="b" t="t" l="l"/>
            <a:pathLst>
              <a:path h="1171910" w="1171910">
                <a:moveTo>
                  <a:pt x="0" y="0"/>
                </a:moveTo>
                <a:lnTo>
                  <a:pt x="1171910" y="0"/>
                </a:lnTo>
                <a:lnTo>
                  <a:pt x="1171910" y="1171910"/>
                </a:lnTo>
                <a:lnTo>
                  <a:pt x="0" y="1171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130521" y="2735894"/>
            <a:ext cx="1740488" cy="1171910"/>
          </a:xfrm>
          <a:custGeom>
            <a:avLst/>
            <a:gdLst/>
            <a:ahLst/>
            <a:cxnLst/>
            <a:rect r="r" b="b" t="t" l="l"/>
            <a:pathLst>
              <a:path h="1171910" w="1740488">
                <a:moveTo>
                  <a:pt x="0" y="0"/>
                </a:moveTo>
                <a:lnTo>
                  <a:pt x="1740488" y="0"/>
                </a:lnTo>
                <a:lnTo>
                  <a:pt x="1740488" y="1171910"/>
                </a:lnTo>
                <a:lnTo>
                  <a:pt x="0" y="1171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0553116" y="2624739"/>
            <a:ext cx="1412193" cy="1394220"/>
          </a:xfrm>
          <a:custGeom>
            <a:avLst/>
            <a:gdLst/>
            <a:ahLst/>
            <a:cxnLst/>
            <a:rect r="r" b="b" t="t" l="l"/>
            <a:pathLst>
              <a:path h="1394220" w="1412193">
                <a:moveTo>
                  <a:pt x="0" y="0"/>
                </a:moveTo>
                <a:lnTo>
                  <a:pt x="1412194" y="0"/>
                </a:lnTo>
                <a:lnTo>
                  <a:pt x="1412194" y="1394220"/>
                </a:lnTo>
                <a:lnTo>
                  <a:pt x="0" y="13942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954761" y="2624739"/>
            <a:ext cx="1023590" cy="1394220"/>
          </a:xfrm>
          <a:custGeom>
            <a:avLst/>
            <a:gdLst/>
            <a:ahLst/>
            <a:cxnLst/>
            <a:rect r="r" b="b" t="t" l="l"/>
            <a:pathLst>
              <a:path h="1394220" w="1023590">
                <a:moveTo>
                  <a:pt x="0" y="0"/>
                </a:moveTo>
                <a:lnTo>
                  <a:pt x="1023589" y="0"/>
                </a:lnTo>
                <a:lnTo>
                  <a:pt x="1023589" y="1394220"/>
                </a:lnTo>
                <a:lnTo>
                  <a:pt x="0" y="13942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798918" y="925513"/>
            <a:ext cx="17052113" cy="1008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60"/>
              </a:lnSpc>
            </a:pPr>
            <a:r>
              <a:rPr lang="en-US" sz="80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Research Questions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73402" y="4873346"/>
            <a:ext cx="3239826" cy="408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4"/>
              </a:lnSpc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Where are digital nomads going?</a:t>
            </a:r>
          </a:p>
          <a:p>
            <a:pPr algn="ctr">
              <a:lnSpc>
                <a:spcPts val="3274"/>
              </a:lnSpc>
            </a:pPr>
          </a:p>
          <a:p>
            <a:pPr algn="ctr">
              <a:lnSpc>
                <a:spcPts val="3274"/>
              </a:lnSpc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What drives nomads' city preference?</a:t>
            </a:r>
          </a:p>
          <a:p>
            <a:pPr algn="ctr">
              <a:lnSpc>
                <a:spcPts val="3274"/>
              </a:lnSpc>
            </a:pPr>
          </a:p>
          <a:p>
            <a:pPr algn="ctr">
              <a:lnSpc>
                <a:spcPts val="3274"/>
              </a:lnSpc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How do lifestyle factors shape their choices?</a:t>
            </a:r>
          </a:p>
          <a:p>
            <a:pPr algn="ctr">
              <a:lnSpc>
                <a:spcPts val="3274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287695" y="4149164"/>
            <a:ext cx="3011239" cy="33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6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MARKET DISCOVERY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380852" y="4873346"/>
            <a:ext cx="3239826" cy="367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4"/>
              </a:lnSpc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Where is the demand rising... but supply falling short?</a:t>
            </a:r>
          </a:p>
          <a:p>
            <a:pPr algn="ctr">
              <a:lnSpc>
                <a:spcPts val="3274"/>
              </a:lnSpc>
            </a:pPr>
          </a:p>
          <a:p>
            <a:pPr algn="ctr">
              <a:lnSpc>
                <a:spcPts val="3274"/>
              </a:lnSpc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Where have the big players 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WeWork missed — and opportunity wide open?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329202" y="4149164"/>
            <a:ext cx="3343126" cy="33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6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WHITE SPOT ANALYSIS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39300" y="4873346"/>
            <a:ext cx="3239826" cy="204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4"/>
              </a:lnSpc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How long do they stay?</a:t>
            </a:r>
          </a:p>
          <a:p>
            <a:pPr algn="ctr">
              <a:lnSpc>
                <a:spcPts val="3274"/>
              </a:lnSpc>
            </a:pPr>
          </a:p>
          <a:p>
            <a:pPr algn="ctr">
              <a:lnSpc>
                <a:spcPts val="3274"/>
              </a:lnSpc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What do they do for work?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954958" y="4149164"/>
            <a:ext cx="2608511" cy="33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6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NOMAD INSIGHTS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874772" y="4873346"/>
            <a:ext cx="3239826" cy="367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4"/>
              </a:lnSpc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Cities with lower cost of living attract more digital nomads.</a:t>
            </a:r>
          </a:p>
          <a:p>
            <a:pPr algn="ctr">
              <a:lnSpc>
                <a:spcPts val="3274"/>
              </a:lnSpc>
            </a:pPr>
          </a:p>
          <a:p>
            <a:pPr algn="ctr">
              <a:lnSpc>
                <a:spcPts val="3274"/>
              </a:lnSpc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Cities with higher quality of life host significantly more digital nomads.</a:t>
            </a:r>
          </a:p>
          <a:p>
            <a:pPr algn="ctr">
              <a:lnSpc>
                <a:spcPts val="3274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4570835" y="4149164"/>
            <a:ext cx="1847701" cy="33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6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HYPOTHESIS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57162">
            <a:off x="-2971560" y="-3968463"/>
            <a:ext cx="12463164" cy="14003556"/>
          </a:xfrm>
          <a:custGeom>
            <a:avLst/>
            <a:gdLst/>
            <a:ahLst/>
            <a:cxnLst/>
            <a:rect r="r" b="b" t="t" l="l"/>
            <a:pathLst>
              <a:path h="14003556" w="12463164">
                <a:moveTo>
                  <a:pt x="0" y="0"/>
                </a:moveTo>
                <a:lnTo>
                  <a:pt x="12463165" y="0"/>
                </a:lnTo>
                <a:lnTo>
                  <a:pt x="12463165" y="14003556"/>
                </a:lnTo>
                <a:lnTo>
                  <a:pt x="0" y="14003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7204" y="3589336"/>
            <a:ext cx="11015238" cy="4549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880"/>
              </a:lnSpc>
            </a:pPr>
            <a:r>
              <a:rPr lang="en-US" sz="110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From scattered sources </a:t>
            </a:r>
          </a:p>
          <a:p>
            <a:pPr algn="just">
              <a:lnSpc>
                <a:spcPts val="11880"/>
              </a:lnSpc>
            </a:pPr>
            <a:r>
              <a:rPr lang="en-US" sz="110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to insights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7204" y="8579035"/>
            <a:ext cx="9841619" cy="374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87"/>
              </a:lnSpc>
            </a:pPr>
            <a:r>
              <a:rPr lang="en-US" sz="27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Using insight to uncover the next coworking opportunity.</a:t>
            </a:r>
            <a:r>
              <a:rPr lang="en-US" sz="27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557204" y="9229725"/>
            <a:ext cx="2207321" cy="0"/>
          </a:xfrm>
          <a:prstGeom prst="line">
            <a:avLst/>
          </a:prstGeom>
          <a:ln cap="flat" w="57150">
            <a:solidFill>
              <a:srgbClr val="00C9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079132">
            <a:off x="-1377930" y="-2450637"/>
            <a:ext cx="13517564" cy="15188274"/>
          </a:xfrm>
          <a:custGeom>
            <a:avLst/>
            <a:gdLst/>
            <a:ahLst/>
            <a:cxnLst/>
            <a:rect r="r" b="b" t="t" l="l"/>
            <a:pathLst>
              <a:path h="15188274" w="13517564">
                <a:moveTo>
                  <a:pt x="0" y="0"/>
                </a:moveTo>
                <a:lnTo>
                  <a:pt x="13517564" y="0"/>
                </a:lnTo>
                <a:lnTo>
                  <a:pt x="13517564" y="15188274"/>
                </a:lnTo>
                <a:lnTo>
                  <a:pt x="0" y="15188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8918" y="925513"/>
            <a:ext cx="17052113" cy="1008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60"/>
              </a:lnSpc>
            </a:pPr>
            <a:r>
              <a:rPr lang="en-US" sz="80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Data Sources &amp; Datasets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40552" y="3677350"/>
            <a:ext cx="4893280" cy="1891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3877" indent="-251938" lvl="1">
              <a:lnSpc>
                <a:spcPts val="3057"/>
              </a:lnSpc>
              <a:buFont typeface="Arial"/>
              <a:buChar char="•"/>
            </a:pPr>
            <a:r>
              <a:rPr lang="en-US" sz="233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Nomadlist.com – User data, city r</a:t>
            </a:r>
            <a:r>
              <a:rPr lang="en-US" sz="233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ankings, digital nomad counts</a:t>
            </a:r>
          </a:p>
          <a:p>
            <a:pPr algn="ctr">
              <a:lnSpc>
                <a:spcPts val="3057"/>
              </a:lnSpc>
            </a:pPr>
            <a:r>
              <a:rPr lang="en-US" sz="233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(Web scraping)</a:t>
            </a:r>
          </a:p>
          <a:p>
            <a:pPr algn="just">
              <a:lnSpc>
                <a:spcPts val="3057"/>
              </a:lnSpc>
            </a:pPr>
          </a:p>
          <a:p>
            <a:pPr algn="just">
              <a:lnSpc>
                <a:spcPts val="305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535521" y="2868875"/>
            <a:ext cx="6503343" cy="33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86" indent="-259093" lvl="1">
              <a:lnSpc>
                <a:spcPts val="2616"/>
              </a:lnSpc>
              <a:spcBef>
                <a:spcPct val="0"/>
              </a:spcBef>
              <a:buAutoNum type="arabicPeriod" startAt="1"/>
            </a:pPr>
            <a:r>
              <a:rPr lang="en-US" b="true" sz="2400">
                <a:solidFill>
                  <a:srgbClr val="00C9FF"/>
                </a:solidFill>
                <a:latin typeface="DM Sans Bold"/>
                <a:ea typeface="DM Sans Bold"/>
                <a:cs typeface="DM Sans Bold"/>
                <a:sym typeface="DM Sans Bold"/>
              </a:rPr>
              <a:t> DIGITAL NOMAD BEHAVIOR &amp; PRESENCE</a:t>
            </a:r>
          </a:p>
        </p:txBody>
      </p:sp>
      <p:sp>
        <p:nvSpPr>
          <p:cNvPr name="AutoShape 6" id="6"/>
          <p:cNvSpPr/>
          <p:nvPr/>
        </p:nvSpPr>
        <p:spPr>
          <a:xfrm>
            <a:off x="1028700" y="9258300"/>
            <a:ext cx="16202025" cy="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8217137" y="2392625"/>
            <a:ext cx="9042163" cy="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7230725" y="2392625"/>
            <a:ext cx="0" cy="6865675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304765" y="3677350"/>
            <a:ext cx="5203599" cy="3415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3877" indent="-251938" lvl="1">
              <a:lnSpc>
                <a:spcPts val="3057"/>
              </a:lnSpc>
              <a:buFont typeface="Arial"/>
              <a:buChar char="•"/>
            </a:pPr>
            <a:r>
              <a:rPr lang="en-US" sz="233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Global Cost of Living – Numbeo Index</a:t>
            </a:r>
          </a:p>
          <a:p>
            <a:pPr algn="l" marL="503877" indent="-251938" lvl="1">
              <a:lnSpc>
                <a:spcPts val="3057"/>
              </a:lnSpc>
              <a:buFont typeface="Arial"/>
              <a:buChar char="•"/>
            </a:pPr>
            <a:r>
              <a:rPr lang="en-US" sz="233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Quality of Life Index – Country-level metrics</a:t>
            </a:r>
          </a:p>
          <a:p>
            <a:pPr algn="l" marL="503877" indent="-251938" lvl="1">
              <a:lnSpc>
                <a:spcPts val="3057"/>
              </a:lnSpc>
              <a:buFont typeface="Arial"/>
              <a:buChar char="•"/>
            </a:pPr>
            <a:r>
              <a:rPr lang="en-US" sz="233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Average Internet Speed (2022) – Speedtest Global Index</a:t>
            </a:r>
          </a:p>
          <a:p>
            <a:pPr algn="ctr">
              <a:lnSpc>
                <a:spcPts val="3057"/>
              </a:lnSpc>
            </a:pPr>
            <a:r>
              <a:rPr lang="en-US" sz="233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(Kaggle)</a:t>
            </a:r>
          </a:p>
          <a:p>
            <a:pPr algn="just">
              <a:lnSpc>
                <a:spcPts val="3057"/>
              </a:lnSpc>
            </a:pPr>
          </a:p>
          <a:p>
            <a:pPr algn="just">
              <a:lnSpc>
                <a:spcPts val="305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300970" y="2868875"/>
            <a:ext cx="4527203" cy="33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6"/>
              </a:lnSpc>
              <a:spcBef>
                <a:spcPct val="0"/>
              </a:spcBef>
            </a:pPr>
            <a:r>
              <a:rPr lang="en-US" b="true" sz="2400">
                <a:solidFill>
                  <a:srgbClr val="00C9FF"/>
                </a:solidFill>
                <a:latin typeface="DM Sans Bold"/>
                <a:ea typeface="DM Sans Bold"/>
                <a:cs typeface="DM Sans Bold"/>
                <a:sym typeface="DM Sans Bold"/>
              </a:rPr>
              <a:t>3. GLOBAL CONTEXTUAL DATA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40552" y="6728978"/>
            <a:ext cx="4893280" cy="1891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3877" indent="-251938" lvl="1">
              <a:lnSpc>
                <a:spcPts val="3057"/>
              </a:lnSpc>
              <a:buFont typeface="Arial"/>
              <a:buChar char="•"/>
            </a:pPr>
            <a:r>
              <a:rPr lang="en-US" sz="233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WeWork Locations – Official website data and sitemap</a:t>
            </a:r>
          </a:p>
          <a:p>
            <a:pPr algn="ctr">
              <a:lnSpc>
                <a:spcPts val="3057"/>
              </a:lnSpc>
            </a:pPr>
            <a:r>
              <a:rPr lang="en-US" sz="233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(Web scraping)</a:t>
            </a:r>
          </a:p>
          <a:p>
            <a:pPr algn="just">
              <a:lnSpc>
                <a:spcPts val="3057"/>
              </a:lnSpc>
            </a:pPr>
          </a:p>
          <a:p>
            <a:pPr algn="just">
              <a:lnSpc>
                <a:spcPts val="305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262025" y="5920502"/>
            <a:ext cx="5050334" cy="33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6"/>
              </a:lnSpc>
              <a:spcBef>
                <a:spcPct val="0"/>
              </a:spcBef>
            </a:pPr>
            <a:r>
              <a:rPr lang="en-US" b="true" sz="2400">
                <a:solidFill>
                  <a:srgbClr val="00C9FF"/>
                </a:solidFill>
                <a:latin typeface="DM Sans Bold"/>
                <a:ea typeface="DM Sans Bold"/>
                <a:cs typeface="DM Sans Bold"/>
                <a:sym typeface="DM Sans Bold"/>
              </a:rPr>
              <a:t>2. COWORKING &amp; MARKET SUPPLY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57162">
            <a:off x="-2971560" y="-3968463"/>
            <a:ext cx="12463164" cy="14003556"/>
          </a:xfrm>
          <a:custGeom>
            <a:avLst/>
            <a:gdLst/>
            <a:ahLst/>
            <a:cxnLst/>
            <a:rect r="r" b="b" t="t" l="l"/>
            <a:pathLst>
              <a:path h="14003556" w="12463164">
                <a:moveTo>
                  <a:pt x="0" y="0"/>
                </a:moveTo>
                <a:lnTo>
                  <a:pt x="12463165" y="0"/>
                </a:lnTo>
                <a:lnTo>
                  <a:pt x="12463165" y="14003556"/>
                </a:lnTo>
                <a:lnTo>
                  <a:pt x="0" y="14003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18695" y="518861"/>
            <a:ext cx="10141977" cy="4549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880"/>
              </a:lnSpc>
            </a:pPr>
            <a:r>
              <a:rPr lang="en-US" sz="110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They’re young, skilled, and earning well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5653351" y="5318870"/>
            <a:ext cx="2207321" cy="0"/>
          </a:xfrm>
          <a:prstGeom prst="line">
            <a:avLst/>
          </a:prstGeom>
          <a:ln cap="flat" w="57150">
            <a:solidFill>
              <a:srgbClr val="00C9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4979" y="2834605"/>
            <a:ext cx="7717867" cy="771786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1133475"/>
            <a:ext cx="1510063" cy="144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05"/>
              </a:lnSpc>
              <a:spcBef>
                <a:spcPct val="0"/>
              </a:spcBef>
            </a:pPr>
            <a:r>
              <a:rPr lang="en-US" b="true" sz="10188">
                <a:solidFill>
                  <a:srgbClr val="00C9FF"/>
                </a:solidFill>
                <a:latin typeface="DM Sans Bold"/>
                <a:ea typeface="DM Sans Bold"/>
                <a:cs typeface="DM Sans Bold"/>
                <a:sym typeface="DM Sans Bold"/>
              </a:rPr>
              <a:t>32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0518" y="2606750"/>
            <a:ext cx="2891618" cy="42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1"/>
              </a:lnSpc>
              <a:spcBef>
                <a:spcPct val="0"/>
              </a:spcBef>
            </a:pPr>
            <a:r>
              <a:rPr lang="en-US" b="true" sz="3056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AVERAGE AGE*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32872" y="7101795"/>
            <a:ext cx="5401882" cy="144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05"/>
              </a:lnSpc>
              <a:spcBef>
                <a:spcPct val="0"/>
              </a:spcBef>
            </a:pPr>
            <a:r>
              <a:rPr lang="en-US" b="true" sz="10188">
                <a:solidFill>
                  <a:srgbClr val="00C9FF"/>
                </a:solidFill>
                <a:latin typeface="DM Sans Bold"/>
                <a:ea typeface="DM Sans Bold"/>
                <a:cs typeface="DM Sans Bold"/>
                <a:sym typeface="DM Sans Bold"/>
              </a:rPr>
              <a:t>€78,200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74808" y="8575070"/>
            <a:ext cx="4658128" cy="42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1"/>
              </a:lnSpc>
              <a:spcBef>
                <a:spcPct val="0"/>
              </a:spcBef>
            </a:pPr>
            <a:r>
              <a:rPr lang="en-US" b="true" sz="3056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MEDIAN INCOME / YEAR*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36076" y="9791649"/>
            <a:ext cx="6760157" cy="254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11"/>
              </a:lnSpc>
              <a:spcBef>
                <a:spcPct val="0"/>
              </a:spcBef>
            </a:pPr>
            <a:r>
              <a:rPr lang="en-US" b="true" sz="184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*</a:t>
            </a:r>
            <a:r>
              <a:rPr lang="en-US" b="true" sz="184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Data comes from Nomadlist.com.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079132">
            <a:off x="-1377930" y="-2450637"/>
            <a:ext cx="13517564" cy="15188274"/>
          </a:xfrm>
          <a:custGeom>
            <a:avLst/>
            <a:gdLst/>
            <a:ahLst/>
            <a:cxnLst/>
            <a:rect r="r" b="b" t="t" l="l"/>
            <a:pathLst>
              <a:path h="15188274" w="13517564">
                <a:moveTo>
                  <a:pt x="0" y="0"/>
                </a:moveTo>
                <a:lnTo>
                  <a:pt x="13517564" y="0"/>
                </a:lnTo>
                <a:lnTo>
                  <a:pt x="13517564" y="15188274"/>
                </a:lnTo>
                <a:lnTo>
                  <a:pt x="0" y="15188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8918" y="887413"/>
            <a:ext cx="17052113" cy="799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7"/>
              </a:lnSpc>
            </a:pPr>
            <a:r>
              <a:rPr lang="en-US" sz="63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Where Are Digital Nomads Going?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3290" y="1726210"/>
            <a:ext cx="16202270" cy="966010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81011" y="553722"/>
            <a:ext cx="15536401" cy="95802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DAGhaH3yF4E</dc:identifier>
  <dcterms:modified xsi:type="dcterms:W3CDTF">2011-08-01T06:04:30Z</dcterms:modified>
  <cp:revision>1</cp:revision>
  <dc:title>Black and Blue Modern Startup Pitch Deck</dc:title>
</cp:coreProperties>
</file>